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7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00FE"/>
    <a:srgbClr val="0C83CC"/>
    <a:srgbClr val="FFFFFF"/>
    <a:srgbClr val="5D8223"/>
    <a:srgbClr val="397B0D"/>
    <a:srgbClr val="00499F"/>
    <a:srgbClr val="0C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>
      <p:cViewPr varScale="1">
        <p:scale>
          <a:sx n="74" d="100"/>
          <a:sy n="7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4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1B75C22-0B9A-473D-9799-C69B985184F7}" type="slidenum">
              <a:rPr lang="ru-RU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7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D7972-AB9B-419A-9778-55A21E7672A0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D995-8363-4065-B2D2-8C66E2F2D8DB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852E6-34B9-4AA1-B53C-D0C0D8B1A11B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F6ED2-1E73-4790-AD9F-6344FA3A4CC9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BECE-C1E3-4A99-96BF-AE0C0CDB032F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C24E0-8ABA-4EEC-A244-A77ECF1BA52C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3669C-6CF2-4957-8649-B75A0F6BC1E3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1900-F453-4902-8193-1082DFCC420F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6ED16-0BEE-4B5F-ACA3-32F35FDC921D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A897C-0DD4-42A8-A29E-177F071819CF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8150-2B9A-4AF1-803C-573AC6B80FC7}" type="slidenum">
              <a:rPr lang="ru-RU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72FE9FE-A4C9-4EF1-8A41-DD0F316635EF}" type="slidenum">
              <a:rPr lang="ru-RU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7.jpeg" Type="http://schemas.openxmlformats.org/officeDocument/2006/relationships/image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2.jpeg" Type="http://schemas.openxmlformats.org/officeDocument/2006/relationships/image"/><Relationship Id="rId5" Target="../media/image71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media/image7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76.jpeg" Type="http://schemas.openxmlformats.org/officeDocument/2006/relationships/image"/><Relationship Id="rId4" Target="../media/image75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media/image7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9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82.pn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5013176"/>
            <a:ext cx="5183808" cy="1296144"/>
          </a:xfrm>
        </p:spPr>
        <p:txBody>
          <a:bodyPr/>
          <a:lstStyle/>
          <a:p>
            <a:r>
              <a:rPr lang="es-ES" sz="4400" dirty="0" smtClean="0">
                <a:solidFill>
                  <a:srgbClr val="FFFFFF"/>
                </a:solidFill>
                <a:latin typeface="Arial" charset="0"/>
              </a:rPr>
              <a:t>Conoce nuestro centro educativo</a:t>
            </a:r>
            <a:endParaRPr lang="ru-RU" sz="4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2132856"/>
            <a:ext cx="2376264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772816"/>
            <a:ext cx="2915816" cy="30243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Picture 577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" y="2258262"/>
            <a:ext cx="2679700" cy="1612900"/>
          </a:xfrm>
          <a:prstGeom prst="rect">
            <a:avLst/>
          </a:prstGeom>
        </p:spPr>
      </p:pic>
      <p:pic>
        <p:nvPicPr>
          <p:cNvPr id="2" name="Música De Fondo Para Videos De Niños -  Música Feliz -  Música Para Publicid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0888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772816"/>
            <a:ext cx="2448272" cy="1143000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Las </a:t>
            </a:r>
            <a:r>
              <a:rPr lang="en-US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aulas</a:t>
            </a:r>
            <a:endParaRPr lang="en-US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0" y="2564904"/>
            <a:ext cx="7272808" cy="35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Están organizadas en </a:t>
            </a:r>
            <a:r>
              <a:rPr lang="es-ES" sz="4000" b="0" u="sng" dirty="0" smtClean="0">
                <a:solidFill>
                  <a:schemeClr val="bg1"/>
                </a:solidFill>
                <a:latin typeface="Bell MT" panose="02020503060305020303" pitchFamily="18" charset="0"/>
              </a:rPr>
              <a:t>espacios abiertos </a:t>
            </a:r>
            <a:r>
              <a:rPr lang="es-ES" sz="2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donde nuestro alumnado se pueda mover con libertad y permita el desarrollo de actividades de movimiento, de lógica-matemática, de juego simbólico…</a:t>
            </a:r>
            <a:endParaRPr lang="es-ES" sz="28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" y="1628800"/>
            <a:ext cx="3176627" cy="35949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337720"/>
            <a:ext cx="5019902" cy="25202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72816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2808312" cy="34141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109">
            <a:off x="2027600" y="3265618"/>
            <a:ext cx="2255845" cy="32398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577" y="1700808"/>
            <a:ext cx="3976016" cy="3944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06912" y="3761492"/>
            <a:ext cx="1449240" cy="45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5489972" cy="3096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48880"/>
            <a:ext cx="3259710" cy="43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8" y="2492896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Nuestra metodología nos permite atender al alumnado de una manera más individualizada, respetando su propio ritmo de aprendizaje y respondiendo a sus </a:t>
            </a:r>
            <a:r>
              <a:rPr lang="es-ES" sz="2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necesidades</a:t>
            </a:r>
            <a:endParaRPr lang="es-ES" sz="28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0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2492896"/>
            <a:ext cx="7632848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la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etapa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40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Primaria,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aunque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empleamos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libros de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texto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aprendizaje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se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completa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con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uso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otras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actividades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y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metodología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motivadoras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en-US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752528" cy="29863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28" y="4433856"/>
            <a:ext cx="4712572" cy="24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14:window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4608512" cy="27864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149080"/>
            <a:ext cx="3672408" cy="25518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9351">
            <a:off x="6239128" y="2037451"/>
            <a:ext cx="2320882" cy="2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14:window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29000"/>
            <a:ext cx="4429904" cy="32089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72816"/>
            <a:ext cx="5076190" cy="2095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849">
            <a:off x="5224682" y="3565723"/>
            <a:ext cx="3475893" cy="19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14:window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2990476" cy="40952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1817">
            <a:off x="3878522" y="2378245"/>
            <a:ext cx="4630939" cy="36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14:window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24863" cy="48244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ES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400" b="1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400" b="1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400" b="1" dirty="0">
              <a:solidFill>
                <a:schemeClr val="bg1"/>
              </a:solidFill>
              <a:latin typeface="Arial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Somos un centro con tres años de vida pero con una ilusión creciente por mejorar día a día y ofrecer una educación de </a:t>
            </a:r>
            <a:r>
              <a:rPr lang="es-ES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calidad</a:t>
            </a:r>
            <a:endParaRPr lang="es-ES" b="1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73238"/>
            <a:ext cx="5631898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27584" y="1988840"/>
            <a:ext cx="7632848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La </a:t>
            </a:r>
            <a:r>
              <a:rPr lang="en-US" sz="36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Educación </a:t>
            </a:r>
            <a:r>
              <a:rPr lang="en-US" sz="3600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Física</a:t>
            </a:r>
            <a:r>
              <a:rPr lang="en-US" sz="36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y la </a:t>
            </a:r>
            <a:r>
              <a:rPr lang="en-US" sz="36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Educación </a:t>
            </a:r>
            <a:r>
              <a:rPr lang="en-US" sz="3600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Artística</a:t>
            </a:r>
            <a:r>
              <a:rPr lang="en-US" sz="36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tienen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especial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importancia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desarrollo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integral de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endParaRPr lang="en-US" sz="36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940"/>
            <a:ext cx="5724128" cy="3228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44824"/>
            <a:ext cx="6552728" cy="2298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725144"/>
            <a:ext cx="4265350" cy="2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7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3706155" cy="2774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770">
            <a:off x="4153511" y="2603877"/>
            <a:ext cx="4465499" cy="19168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3681">
            <a:off x="329508" y="4871902"/>
            <a:ext cx="4544537" cy="15916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865" y="4609512"/>
            <a:ext cx="4052830" cy="22484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001" y="648754"/>
            <a:ext cx="2587098" cy="1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3"/>
            <a:ext cx="5295636" cy="2160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675">
            <a:off x="1434109" y="3133010"/>
            <a:ext cx="4222712" cy="2076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8889">
            <a:off x="6314602" y="1840653"/>
            <a:ext cx="2377278" cy="33281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581128"/>
            <a:ext cx="3927485" cy="20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2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204864"/>
            <a:ext cx="7920880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Desarrollamos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además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dentro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horario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lectivo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(9 a 14.00 horas) 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y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colaboración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con la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Escuela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Ajedrez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Illescas, el 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Proyecto “El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Ajedrez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la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Escuela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una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estrategia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educativa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”</a:t>
            </a:r>
            <a:r>
              <a:rPr lang="en-US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con el fin de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potenciar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aprendizajes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fundamentales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a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través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empleo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ajedrez</a:t>
            </a:r>
            <a:r>
              <a:rPr lang="en-US" b="0" kern="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como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eje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central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41065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00">
        <p14:reveal/>
      </p:transition>
    </mc:Choice>
    <mc:Fallback xmlns="">
      <p:transition spd="slow" advTm="5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30848"/>
            <a:ext cx="6247619" cy="30380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9252">
            <a:off x="5849895" y="2222901"/>
            <a:ext cx="3064377" cy="18722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166" y="4437112"/>
            <a:ext cx="3251299" cy="2252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93445"/>
            <a:ext cx="4032358" cy="22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27584" y="2204864"/>
            <a:ext cx="7632848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contribuye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al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cuidado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medio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ambiente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tanto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colegio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como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dentro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la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localidad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colaboración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con el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Ayuntamiento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en-US" sz="36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3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87" y="2022426"/>
            <a:ext cx="3312368" cy="48355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6810">
            <a:off x="487899" y="2094050"/>
            <a:ext cx="3409524" cy="4009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8183">
            <a:off x="6353934" y="1823681"/>
            <a:ext cx="2316652" cy="2592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62321">
            <a:off x="6331308" y="4378020"/>
            <a:ext cx="2361905" cy="2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27584" y="2204864"/>
            <a:ext cx="7632848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La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celebración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diferentes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festividades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no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faltan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durante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curso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escolar…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se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implica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la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decoración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y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desarrollo</a:t>
            </a:r>
            <a:r>
              <a:rPr lang="en-US" sz="36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las </a:t>
            </a:r>
            <a:r>
              <a:rPr lang="en-US" sz="36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mismas</a:t>
            </a:r>
            <a:endParaRPr lang="en-US" sz="36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4963072" cy="22048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92" y="1680830"/>
            <a:ext cx="4505508" cy="21528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885694"/>
            <a:ext cx="4040413" cy="2830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5694"/>
            <a:ext cx="2719288" cy="28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813" y="1366092"/>
            <a:ext cx="6707188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Bell MT" panose="02020503060305020303" pitchFamily="18" charset="0"/>
              </a:rPr>
              <a:t>Etapas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Bell MT" panose="02020503060305020303" pitchFamily="18" charset="0"/>
              </a:rPr>
              <a:t>educativas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Bell MT" panose="02020503060305020303" pitchFamily="18" charset="0"/>
              </a:rPr>
              <a:t>ofertadas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577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5517232"/>
            <a:ext cx="1441065" cy="9361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06" y="3573016"/>
            <a:ext cx="6986561" cy="28803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59832" y="188640"/>
            <a:ext cx="5959289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602321" y="1701502"/>
            <a:ext cx="7416800" cy="489585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    </a:t>
            </a:r>
            <a:r>
              <a:rPr lang="es-ES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Educación Infantil</a:t>
            </a:r>
            <a:endParaRPr lang="es-ES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9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4414">
            <a:off x="154119" y="1956386"/>
            <a:ext cx="4104456" cy="23079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3315">
            <a:off x="5272974" y="1789936"/>
            <a:ext cx="2716383" cy="22111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917" y="3429000"/>
            <a:ext cx="1932258" cy="33569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034" y="3645024"/>
            <a:ext cx="2098378" cy="3140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08" y="4149080"/>
            <a:ext cx="2409361" cy="25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5845">
            <a:off x="381589" y="1177998"/>
            <a:ext cx="4248472" cy="2740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74" y="1585372"/>
            <a:ext cx="2800000" cy="2628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000" y="3556432"/>
            <a:ext cx="2964331" cy="3196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236556"/>
            <a:ext cx="2808312" cy="2515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835" y="3857353"/>
            <a:ext cx="1890078" cy="29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4533">
            <a:off x="547222" y="2257244"/>
            <a:ext cx="3522297" cy="32639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64" y="1767703"/>
            <a:ext cx="2533971" cy="3025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917" y="1772816"/>
            <a:ext cx="1812046" cy="42400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6323">
            <a:off x="4252199" y="4252107"/>
            <a:ext cx="2848778" cy="22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2276872"/>
            <a:ext cx="7920880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Damos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especial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importancia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a la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salud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fomentando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Una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alimentación</a:t>
            </a:r>
            <a:r>
              <a:rPr lang="en-US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saludable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a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través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meriendas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beneficiosas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para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ellos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regladas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un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cuadrante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anual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Y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desplazamientos</a:t>
            </a:r>
            <a:r>
              <a:rPr lang="en-US" u="sng" kern="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activos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contamos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con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aparcamiento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para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bicicletas</a:t>
            </a:r>
            <a:r>
              <a:rPr lang="en-US" sz="24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y </a:t>
            </a:r>
            <a:r>
              <a:rPr lang="en-US" sz="24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patinetes</a:t>
            </a:r>
            <a:endParaRPr lang="en-US" sz="2400" b="0" kern="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 algn="ctr">
              <a:buFontTx/>
              <a:buNone/>
            </a:pPr>
            <a:endParaRPr lang="en-US" sz="40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5162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5544616" cy="23054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214" y="4006262"/>
            <a:ext cx="4602117" cy="25136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5602">
            <a:off x="690579" y="4211294"/>
            <a:ext cx="3704797" cy="21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988840"/>
            <a:ext cx="7920880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Otros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servicios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ofertados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centro</a:t>
            </a:r>
            <a:endParaRPr lang="en-US" b="0" kern="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 algn="just">
              <a:buNone/>
            </a:pPr>
            <a:endParaRPr lang="en-US" b="0" kern="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COMEDOR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con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horario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14.00 a 16.00 horas,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gestionado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por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una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empresa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externa.</a:t>
            </a:r>
          </a:p>
          <a:p>
            <a:pPr marL="0" indent="0" algn="just">
              <a:buNone/>
            </a:pPr>
            <a:endParaRPr lang="en-US" b="0" kern="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CONCILIACIÓN FAMILIAR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con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horario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7.15 a 9.00 horas y de 16.00 a 18.00 horas,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gestionado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por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Excmo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.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Ayuntamiento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Illescas. </a:t>
            </a:r>
          </a:p>
          <a:p>
            <a:pPr marL="0" indent="0" algn="just">
              <a:buFontTx/>
              <a:buNone/>
            </a:pPr>
            <a:endParaRPr lang="en-US" sz="40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2276872"/>
            <a:ext cx="7920880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Nuestro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alumnado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deja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una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huella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importante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sz="40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centro</a:t>
            </a: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…</a:t>
            </a:r>
            <a:endParaRPr lang="en-US" sz="40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9" y="4077072"/>
            <a:ext cx="755283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976456"/>
            <a:ext cx="7920880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Y esperamos que su hijo/a forme parte de esta gran </a:t>
            </a:r>
            <a:r>
              <a:rPr lang="en-US" sz="32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familia</a:t>
            </a:r>
            <a:r>
              <a:rPr lang="en-US" sz="32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3200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educativa</a:t>
            </a:r>
            <a:endParaRPr lang="en-US" sz="32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429000"/>
            <a:ext cx="3456384" cy="3219854"/>
          </a:xfrm>
          <a:prstGeom prst="rect">
            <a:avLst/>
          </a:prstGeom>
        </p:spPr>
      </p:pic>
      <p:pic>
        <p:nvPicPr>
          <p:cNvPr id="5" name="Picture 577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43330"/>
            <a:ext cx="2232248" cy="12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ferris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556792"/>
            <a:ext cx="7416800" cy="48958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b="0" kern="0" dirty="0" smtClean="0">
              <a:latin typeface="Bell MT" panose="02020503060305020303" pitchFamily="18" charset="0"/>
            </a:endParaRPr>
          </a:p>
          <a:p>
            <a:pPr marL="0" indent="0" algn="ctr">
              <a:buFontTx/>
              <a:buNone/>
            </a:pPr>
            <a:r>
              <a:rPr lang="en-US" sz="4000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Educación Primaria</a:t>
            </a:r>
            <a:endParaRPr lang="en-US" sz="4000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6171904" cy="3332828"/>
          </a:xfrm>
          <a:prstGeom prst="rect">
            <a:avLst/>
          </a:prstGeom>
        </p:spPr>
      </p:pic>
      <p:pic>
        <p:nvPicPr>
          <p:cNvPr id="5" name="Picture 577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" y="5517232"/>
            <a:ext cx="1386408" cy="9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916832"/>
            <a:ext cx="6707188" cy="1143000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Nuestra</a:t>
            </a:r>
            <a:r>
              <a:rPr lang="en-US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forma de </a:t>
            </a:r>
            <a:r>
              <a:rPr lang="en-US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trabajar</a:t>
            </a:r>
            <a:endParaRPr lang="en-US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3140968"/>
            <a:ext cx="7632848" cy="40247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la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etapa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40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Infantil</a:t>
            </a:r>
            <a:r>
              <a:rPr lang="en-US" sz="400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desarrollamos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una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metodología</a:t>
            </a:r>
            <a:r>
              <a:rPr lang="en-US" sz="4000" u="sng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4000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activa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basada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juego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donde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adquieren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aprendizajes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significativos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a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través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 </a:t>
            </a:r>
            <a:r>
              <a:rPr lang="en-US" sz="4000" u="sng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Proyectos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elaborados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por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el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propio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b="0" kern="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profesorado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 del </a:t>
            </a:r>
            <a:r>
              <a:rPr lang="en-US" b="0" kern="0" dirty="0" smtClean="0">
                <a:solidFill>
                  <a:schemeClr val="bg1"/>
                </a:solidFill>
                <a:latin typeface="Bell MT" panose="02020503060305020303" pitchFamily="18" charset="0"/>
              </a:rPr>
              <a:t>Centro</a:t>
            </a:r>
            <a:endParaRPr lang="en-US" b="0" kern="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" y="1700808"/>
            <a:ext cx="5040560" cy="38434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87" y="3933056"/>
            <a:ext cx="482931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39"/>
            <a:ext cx="2304256" cy="2490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49" y="4149080"/>
            <a:ext cx="3571429" cy="26285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61" y="1768300"/>
            <a:ext cx="3698839" cy="25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3607509" cy="47971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25291"/>
            <a:ext cx="454770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5868144" cy="33096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08" y="4467407"/>
            <a:ext cx="5698370" cy="23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8ADCC931A1B64E9EB666C9B214E531" ma:contentTypeVersion="6" ma:contentTypeDescription="Crear nuevo documento." ma:contentTypeScope="" ma:versionID="97d0b8f24de5f9f1cc9a53d9a8631fe2">
  <xsd:schema xmlns:xsd="http://www.w3.org/2001/XMLSchema" xmlns:xs="http://www.w3.org/2001/XMLSchema" xmlns:p="http://schemas.microsoft.com/office/2006/metadata/properties" xmlns:ns2="cce4018f-34b4-427f-b11f-cf8ec2165375" targetNamespace="http://schemas.microsoft.com/office/2006/metadata/properties" ma:root="true" ma:fieldsID="f6b8b10e0c83e8f4e940390d38c69c07" ns2:_="">
    <xsd:import namespace="cce4018f-34b4-427f-b11f-cf8ec2165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018f-34b4-427f-b11f-cf8ec2165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7DA17-1540-4BBD-81F5-9C31B8F1BA99}"/>
</file>

<file path=customXml/itemProps2.xml><?xml version="1.0" encoding="utf-8"?>
<ds:datastoreItem xmlns:ds="http://schemas.openxmlformats.org/officeDocument/2006/customXml" ds:itemID="{476580D7-852F-44FD-82ED-7F6CB78E372F}"/>
</file>

<file path=customXml/itemProps3.xml><?xml version="1.0" encoding="utf-8"?>
<ds:datastoreItem xmlns:ds="http://schemas.openxmlformats.org/officeDocument/2006/customXml" ds:itemID="{E8AB992C-5D46-489C-A26F-1B6A0D519F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382</Words>
  <Application>Microsoft Office PowerPoint</Application>
  <PresentationFormat>Presentación en pantalla (4:3)</PresentationFormat>
  <Paragraphs>37</Paragraphs>
  <Slides>37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Bell MT</vt:lpstr>
      <vt:lpstr>Century Gothic</vt:lpstr>
      <vt:lpstr>Wingdings</vt:lpstr>
      <vt:lpstr>template</vt:lpstr>
      <vt:lpstr>Custom Design</vt:lpstr>
      <vt:lpstr>Presentación de PowerPoint</vt:lpstr>
      <vt:lpstr>Presentación de PowerPoint</vt:lpstr>
      <vt:lpstr>Etapas educativas ofertadas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Almudena</cp:lastModifiedBy>
  <cp:revision>186</cp:revision>
  <dcterms:created xsi:type="dcterms:W3CDTF">2006-06-29T12:15:01Z</dcterms:created>
  <dcterms:modified xsi:type="dcterms:W3CDTF">2022-02-07T14:43:51Z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0x010100768ADCC931A1B64E9EB666C9B214E531</vt:lpwstr>
  </property>
  <property fmtid="{D5CDD505-2E9C-101B-9397-08002B2CF9AE}" name="NXPowerLiteLastOptimized" pid="3">
    <vt:lpwstr>4567793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S9.1.2</vt:lpwstr>
  </property>
</Properties>
</file>